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57" r:id="rId5"/>
    <p:sldId id="263" r:id="rId6"/>
    <p:sldId id="260" r:id="rId7"/>
    <p:sldId id="259" r:id="rId8"/>
    <p:sldId id="264" r:id="rId9"/>
    <p:sldId id="262"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1E0A20-357D-40E4-9EF2-D291DEAB1084}" type="datetimeFigureOut">
              <a:rPr lang="en-US" smtClean="0"/>
              <a:pPr/>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0A20-357D-40E4-9EF2-D291DEAB1084}" type="datetimeFigureOut">
              <a:rPr lang="en-US" smtClean="0"/>
              <a:pPr/>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0A20-357D-40E4-9EF2-D291DEAB1084}" type="datetimeFigureOut">
              <a:rPr lang="en-US" smtClean="0"/>
              <a:pPr/>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0A20-357D-40E4-9EF2-D291DEAB1084}" type="datetimeFigureOut">
              <a:rPr lang="en-US" smtClean="0"/>
              <a:pPr/>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1E0A20-357D-40E4-9EF2-D291DEAB1084}" type="datetimeFigureOut">
              <a:rPr lang="en-US" smtClean="0"/>
              <a:pPr/>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1E0A20-357D-40E4-9EF2-D291DEAB1084}" type="datetimeFigureOut">
              <a:rPr lang="en-US" smtClean="0"/>
              <a:pPr/>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1E0A20-357D-40E4-9EF2-D291DEAB1084}" type="datetimeFigureOut">
              <a:rPr lang="en-US" smtClean="0"/>
              <a:pPr/>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1E0A20-357D-40E4-9EF2-D291DEAB1084}" type="datetimeFigureOut">
              <a:rPr lang="en-US" smtClean="0"/>
              <a:pPr/>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E0A20-357D-40E4-9EF2-D291DEAB1084}" type="datetimeFigureOut">
              <a:rPr lang="en-US" smtClean="0"/>
              <a:pPr/>
              <a:t>7/12/2019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E0A20-357D-40E4-9EF2-D291DEAB1084}" type="datetimeFigureOut">
              <a:rPr lang="en-US" smtClean="0"/>
              <a:pPr/>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E0A20-357D-40E4-9EF2-D291DEAB1084}" type="datetimeFigureOut">
              <a:rPr lang="en-US" smtClean="0"/>
              <a:pPr/>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2AC1-6519-42A2-9AD6-4F162887BB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E0A20-357D-40E4-9EF2-D291DEAB1084}" type="datetimeFigureOut">
              <a:rPr lang="en-US" smtClean="0"/>
              <a:pPr/>
              <a:t>7/12/2019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02AC1-6519-42A2-9AD6-4F162887BB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ivpknr@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643050"/>
            <a:ext cx="7772400" cy="1470025"/>
          </a:xfrm>
        </p:spPr>
        <p:txBody>
          <a:bodyPr>
            <a:noAutofit/>
          </a:bodyPr>
          <a:lstStyle/>
          <a:p>
            <a:r>
              <a:rPr lang="en-US" sz="4800" b="1" dirty="0" smtClean="0">
                <a:solidFill>
                  <a:srgbClr val="C00000"/>
                </a:solidFill>
                <a:latin typeface="Bradley Hand ITC" pitchFamily="66" charset="0"/>
              </a:rPr>
              <a:t/>
            </a:r>
            <a:br>
              <a:rPr lang="en-US" sz="4800" b="1" dirty="0" smtClean="0">
                <a:solidFill>
                  <a:srgbClr val="C00000"/>
                </a:solidFill>
                <a:latin typeface="Bradley Hand ITC" pitchFamily="66" charset="0"/>
              </a:rPr>
            </a:br>
            <a:r>
              <a:rPr lang="en-US" sz="4800" b="1" dirty="0" smtClean="0">
                <a:solidFill>
                  <a:srgbClr val="00B0F0"/>
                </a:solidFill>
                <a:latin typeface="Bradley Hand ITC" pitchFamily="66" charset="0"/>
              </a:rPr>
              <a:t>Commerce Education</a:t>
            </a:r>
            <a:r>
              <a:rPr lang="en-US" sz="4800" b="1" dirty="0" smtClean="0">
                <a:solidFill>
                  <a:srgbClr val="C00000"/>
                </a:solidFill>
                <a:latin typeface="Bradley Hand ITC" pitchFamily="66" charset="0"/>
              </a:rPr>
              <a:t/>
            </a:r>
            <a:br>
              <a:rPr lang="en-US" sz="4800" b="1" dirty="0" smtClean="0">
                <a:solidFill>
                  <a:srgbClr val="C00000"/>
                </a:solidFill>
                <a:latin typeface="Bradley Hand ITC" pitchFamily="66" charset="0"/>
              </a:rPr>
            </a:br>
            <a:endParaRPr lang="en-US" sz="4800" dirty="0">
              <a:solidFill>
                <a:srgbClr val="C00000"/>
              </a:solidFill>
              <a:latin typeface="Bradley Hand ITC" pitchFamily="66" charset="0"/>
            </a:endParaRPr>
          </a:p>
        </p:txBody>
      </p:sp>
      <p:sp>
        <p:nvSpPr>
          <p:cNvPr id="3" name="Subtitle 2"/>
          <p:cNvSpPr>
            <a:spLocks noGrp="1"/>
          </p:cNvSpPr>
          <p:nvPr>
            <p:ph type="subTitle" idx="1"/>
          </p:nvPr>
        </p:nvSpPr>
        <p:spPr>
          <a:xfrm>
            <a:off x="642910" y="4071942"/>
            <a:ext cx="6400800" cy="2071702"/>
          </a:xfrm>
        </p:spPr>
        <p:txBody>
          <a:bodyPr>
            <a:normAutofit fontScale="70000" lnSpcReduction="20000"/>
          </a:bodyPr>
          <a:lstStyle/>
          <a:p>
            <a:pPr algn="l"/>
            <a:r>
              <a:rPr lang="en-US" sz="4800" dirty="0" err="1" smtClean="0">
                <a:solidFill>
                  <a:schemeClr val="tx1"/>
                </a:solidFill>
                <a:latin typeface="Andalus" pitchFamily="18" charset="-78"/>
                <a:cs typeface="Andalus" pitchFamily="18" charset="-78"/>
              </a:rPr>
              <a:t>Ani</a:t>
            </a:r>
            <a:r>
              <a:rPr lang="en-US" sz="4800" dirty="0" smtClean="0">
                <a:solidFill>
                  <a:schemeClr val="tx1"/>
                </a:solidFill>
                <a:latin typeface="Andalus" pitchFamily="18" charset="-78"/>
                <a:cs typeface="Andalus" pitchFamily="18" charset="-78"/>
              </a:rPr>
              <a:t> </a:t>
            </a:r>
            <a:r>
              <a:rPr lang="en-US" sz="4800" dirty="0" err="1" smtClean="0">
                <a:solidFill>
                  <a:schemeClr val="tx1"/>
                </a:solidFill>
                <a:latin typeface="Andalus" pitchFamily="18" charset="-78"/>
                <a:cs typeface="Andalus" pitchFamily="18" charset="-78"/>
              </a:rPr>
              <a:t>Vadakke</a:t>
            </a:r>
            <a:r>
              <a:rPr lang="en-US" sz="4800" dirty="0" smtClean="0">
                <a:solidFill>
                  <a:schemeClr val="tx1"/>
                </a:solidFill>
                <a:latin typeface="Andalus" pitchFamily="18" charset="-78"/>
                <a:cs typeface="Andalus" pitchFamily="18" charset="-78"/>
              </a:rPr>
              <a:t> </a:t>
            </a:r>
            <a:r>
              <a:rPr lang="en-US" sz="4800" dirty="0" err="1" smtClean="0">
                <a:solidFill>
                  <a:schemeClr val="tx1"/>
                </a:solidFill>
                <a:latin typeface="Andalus" pitchFamily="18" charset="-78"/>
                <a:cs typeface="Andalus" pitchFamily="18" charset="-78"/>
              </a:rPr>
              <a:t>Purayil</a:t>
            </a:r>
            <a:r>
              <a:rPr lang="en-US" sz="4800" dirty="0" smtClean="0"/>
              <a:t/>
            </a:r>
            <a:br>
              <a:rPr lang="en-US" sz="4800" dirty="0" smtClean="0"/>
            </a:br>
            <a:r>
              <a:rPr lang="en-US" sz="1800" i="1" dirty="0" err="1" smtClean="0">
                <a:solidFill>
                  <a:schemeClr val="tx1"/>
                </a:solidFill>
              </a:rPr>
              <a:t>M.Com</a:t>
            </a:r>
            <a:r>
              <a:rPr lang="en-US" sz="1800" i="1" dirty="0" smtClean="0">
                <a:solidFill>
                  <a:schemeClr val="tx1"/>
                </a:solidFill>
              </a:rPr>
              <a:t>, M.Ed. NET (Com),NET (</a:t>
            </a:r>
            <a:r>
              <a:rPr lang="en-US" sz="1800" i="1" dirty="0" err="1" smtClean="0">
                <a:solidFill>
                  <a:schemeClr val="tx1"/>
                </a:solidFill>
              </a:rPr>
              <a:t>Edu</a:t>
            </a:r>
            <a:r>
              <a:rPr lang="en-US" sz="1800" i="1" dirty="0" smtClean="0">
                <a:solidFill>
                  <a:schemeClr val="tx1"/>
                </a:solidFill>
              </a:rPr>
              <a:t>),SET</a:t>
            </a:r>
            <a:r>
              <a:rPr lang="en-US" sz="4800" dirty="0" smtClean="0"/>
              <a:t/>
            </a:r>
            <a:br>
              <a:rPr lang="en-US" sz="4800" dirty="0" smtClean="0"/>
            </a:br>
            <a:r>
              <a:rPr lang="en-US" sz="2900" dirty="0" smtClean="0">
                <a:solidFill>
                  <a:schemeClr val="tx1"/>
                </a:solidFill>
              </a:rPr>
              <a:t>Faculty</a:t>
            </a:r>
            <a:br>
              <a:rPr lang="en-US" sz="2900" dirty="0" smtClean="0">
                <a:solidFill>
                  <a:schemeClr val="tx1"/>
                </a:solidFill>
              </a:rPr>
            </a:br>
            <a:r>
              <a:rPr lang="en-US" sz="2900" dirty="0" smtClean="0">
                <a:solidFill>
                  <a:schemeClr val="tx1"/>
                </a:solidFill>
              </a:rPr>
              <a:t>Department of Teacher Education </a:t>
            </a:r>
            <a:br>
              <a:rPr lang="en-US" sz="2900" dirty="0" smtClean="0">
                <a:solidFill>
                  <a:schemeClr val="tx1"/>
                </a:solidFill>
              </a:rPr>
            </a:br>
            <a:r>
              <a:rPr lang="en-US" sz="2900" dirty="0" smtClean="0">
                <a:solidFill>
                  <a:schemeClr val="tx1"/>
                </a:solidFill>
              </a:rPr>
              <a:t>Kannur University</a:t>
            </a:r>
            <a:br>
              <a:rPr lang="en-US" sz="2900" dirty="0" smtClean="0">
                <a:solidFill>
                  <a:schemeClr val="tx1"/>
                </a:solidFill>
              </a:rPr>
            </a:br>
            <a:r>
              <a:rPr lang="en-US" sz="2900" dirty="0" smtClean="0">
                <a:solidFill>
                  <a:schemeClr val="tx1"/>
                </a:solidFill>
              </a:rPr>
              <a:t>Kannur, Kerala.</a:t>
            </a:r>
            <a:r>
              <a:rPr lang="en-US" sz="4800" dirty="0" smtClean="0"/>
              <a:t/>
            </a:r>
            <a:br>
              <a:rPr lang="en-US" sz="4800" dirty="0" smtClean="0"/>
            </a:br>
            <a:r>
              <a:rPr lang="en-US" dirty="0" smtClean="0">
                <a:solidFill>
                  <a:srgbClr val="FF0000"/>
                </a:solidFill>
                <a:hlinkClick r:id="rId2"/>
              </a:rPr>
              <a:t>anivpknr@gmail.com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000792"/>
          </a:xfrm>
        </p:spPr>
        <p:txBody>
          <a:bodyPr>
            <a:noAutofit/>
          </a:bodyPr>
          <a:lstStyle/>
          <a:p>
            <a:pPr fontAlgn="base"/>
            <a:r>
              <a:rPr lang="en-US" sz="2000" b="1" dirty="0"/>
              <a:t>Nature and Scope of Commerce.</a:t>
            </a:r>
          </a:p>
          <a:p>
            <a:pPr fontAlgn="base"/>
            <a:r>
              <a:rPr lang="en-US" sz="2000" dirty="0" smtClean="0"/>
              <a:t>Commerce </a:t>
            </a:r>
            <a:r>
              <a:rPr lang="en-US" sz="2000" dirty="0"/>
              <a:t>is considered to be a part of business. It is that activity of business which is concerned with the exchange of goods and services. Some persons feel that commerce and business are synonymous. The following characteristics will help in understanding the nature of commerce:</a:t>
            </a:r>
          </a:p>
          <a:p>
            <a:pPr fontAlgn="base"/>
            <a:r>
              <a:rPr lang="en-US" sz="2000" b="1" dirty="0" smtClean="0"/>
              <a:t>I</a:t>
            </a:r>
            <a:r>
              <a:rPr lang="en-US" sz="2000" b="1" dirty="0"/>
              <a:t>. Economic Activities:</a:t>
            </a:r>
            <a:endParaRPr lang="en-US" sz="2000" dirty="0"/>
          </a:p>
          <a:p>
            <a:pPr fontAlgn="base"/>
            <a:r>
              <a:rPr lang="en-US" sz="2000" dirty="0" smtClean="0"/>
              <a:t>Economic </a:t>
            </a:r>
            <a:r>
              <a:rPr lang="en-US" sz="2000" dirty="0"/>
              <a:t>activities are taken up with a motive to earn profits. Commerce deals with those activities which are undertaken for profit. So only economic activities are included in commerce. It is the motive which is important and not the activity. Some activity may both be economic and non-economic. A trader buys goods to sell them again and earn profit while a consumer buys goods for consumption.</a:t>
            </a:r>
          </a:p>
          <a:p>
            <a:pPr fontAlgn="base"/>
            <a:r>
              <a:rPr lang="en-US" sz="2000" b="1" dirty="0"/>
              <a:t>II. Exchange of goods and services:</a:t>
            </a:r>
            <a:endParaRPr lang="en-US" sz="2000" dirty="0"/>
          </a:p>
          <a:p>
            <a:pPr fontAlgn="base"/>
            <a:r>
              <a:rPr lang="en-US" sz="2000" dirty="0"/>
              <a:t>Commerce involves an exchange of goods and services for profit. The goods may be produced or procured from other sources. The purchase of goods should be to re-sell them. It means that goods should be purchased for trading purposes.</a:t>
            </a:r>
          </a:p>
          <a:p>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fontScale="62500" lnSpcReduction="20000"/>
          </a:bodyPr>
          <a:lstStyle/>
          <a:p>
            <a:pPr fontAlgn="base"/>
            <a:r>
              <a:rPr lang="en-US" b="1" dirty="0" smtClean="0"/>
              <a:t>III. Earning Motive:</a:t>
            </a:r>
            <a:endParaRPr lang="en-US" dirty="0" smtClean="0"/>
          </a:p>
          <a:p>
            <a:pPr fontAlgn="base"/>
            <a:r>
              <a:rPr lang="en-US" dirty="0" smtClean="0"/>
              <a:t>The motive for undertaking trading activities is to earn profit. Profit is an incentive or reward for undertaking commercial activities. Any activity which does not have the incentive of profit will not be a part of commerce. If a trader gives some goods as charity then it will not be a part of commerce because profit motive is missing. But if the same trader sells goods to customers, it will form a part of commerce because profit motive is present. So earning motive must be present in activities or transactions.</a:t>
            </a:r>
          </a:p>
          <a:p>
            <a:pPr fontAlgn="base"/>
            <a:r>
              <a:rPr lang="en-US" b="1" dirty="0" smtClean="0"/>
              <a:t>IV. Creation of Utility:</a:t>
            </a:r>
            <a:endParaRPr lang="en-US" dirty="0" smtClean="0"/>
          </a:p>
          <a:p>
            <a:pPr fontAlgn="base"/>
            <a:r>
              <a:rPr lang="en-US" dirty="0" smtClean="0"/>
              <a:t>Commerce creates place and time utility in goods. The goods may not be consumed at the place of production. These may be needed at different places. The goods are taken to those places where they are in need. Transportation facilities help in creating place utility in goods. The goods are also needed at different periods of time. It may not be possible to produce goods whenever they are demanded. The producers go on producing goods as per their capacity.</a:t>
            </a:r>
          </a:p>
          <a:p>
            <a:pPr fontAlgn="base"/>
            <a:r>
              <a:rPr lang="en-US" b="1" dirty="0" smtClean="0"/>
              <a:t>V. Regularity of Transactions:</a:t>
            </a:r>
            <a:endParaRPr lang="en-US" dirty="0" smtClean="0"/>
          </a:p>
          <a:p>
            <a:pPr fontAlgn="base"/>
            <a:r>
              <a:rPr lang="en-US" dirty="0" smtClean="0"/>
              <a:t>The transactions should be regular. No isolated transaction will be a part of commerce. The sale of old furniture for replacing it by new is not a part of commerce. At the same time the sale of furniture by a furniture trader is commerce since the transactions are regular.</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b="1" dirty="0" smtClean="0"/>
              <a:t>References</a:t>
            </a:r>
          </a:p>
          <a:p>
            <a:r>
              <a:rPr lang="en-US" dirty="0" err="1" smtClean="0"/>
              <a:t>Madegowda</a:t>
            </a:r>
            <a:r>
              <a:rPr lang="en-US" dirty="0" smtClean="0"/>
              <a:t>, J., "Commerce Education at Cross Roads", a paper presented at the II-State Level Conference held in </a:t>
            </a:r>
            <a:r>
              <a:rPr lang="en-US" dirty="0" err="1" smtClean="0"/>
              <a:t>Davangere</a:t>
            </a:r>
            <a:r>
              <a:rPr lang="en-US" dirty="0" smtClean="0"/>
              <a:t> in July 1997.</a:t>
            </a:r>
            <a:endParaRPr lang="en-US" b="1" dirty="0" smtClean="0"/>
          </a:p>
          <a:p>
            <a:pPr algn="just"/>
            <a:r>
              <a:rPr lang="en-US" b="1" dirty="0" smtClean="0"/>
              <a:t>Teaching of Commerce J.C. </a:t>
            </a:r>
            <a:r>
              <a:rPr lang="en-US" b="1" dirty="0" err="1" smtClean="0"/>
              <a:t>Aggarwal</a:t>
            </a:r>
            <a:r>
              <a:rPr lang="en-US" b="1" dirty="0" smtClean="0"/>
              <a:t>, </a:t>
            </a:r>
            <a:r>
              <a:rPr lang="en-US" b="1" dirty="0" err="1" smtClean="0"/>
              <a:t>Vikas</a:t>
            </a:r>
            <a:r>
              <a:rPr lang="en-US" b="1" dirty="0" smtClean="0"/>
              <a:t>  publication, New Delhi</a:t>
            </a:r>
          </a:p>
          <a:p>
            <a:pPr algn="just"/>
            <a:r>
              <a:rPr lang="en-US" b="1" dirty="0" smtClean="0"/>
              <a:t>Teaching of Commerce, </a:t>
            </a:r>
            <a:r>
              <a:rPr lang="en-US" b="1" dirty="0" err="1" smtClean="0"/>
              <a:t>Seema</a:t>
            </a:r>
            <a:r>
              <a:rPr lang="en-US" b="1" dirty="0" smtClean="0"/>
              <a:t> </a:t>
            </a:r>
            <a:r>
              <a:rPr lang="en-US" b="1" dirty="0" err="1" smtClean="0"/>
              <a:t>Rao</a:t>
            </a:r>
            <a:r>
              <a:rPr lang="en-US" b="1" dirty="0" smtClean="0"/>
              <a:t>, </a:t>
            </a:r>
            <a:r>
              <a:rPr lang="en-US" b="1" dirty="0" err="1" smtClean="0"/>
              <a:t>Anmol</a:t>
            </a:r>
            <a:r>
              <a:rPr lang="en-US" b="1" dirty="0" smtClean="0"/>
              <a:t> </a:t>
            </a:r>
            <a:r>
              <a:rPr lang="en-US" b="1" dirty="0" err="1" smtClean="0"/>
              <a:t>prakashan</a:t>
            </a:r>
            <a:r>
              <a:rPr lang="en-US" b="1" dirty="0" smtClean="0"/>
              <a:t>, </a:t>
            </a:r>
            <a:r>
              <a:rPr lang="en-US" b="1" smtClean="0"/>
              <a:t>New Delhi</a:t>
            </a:r>
          </a:p>
          <a:p>
            <a:pPr algn="just"/>
            <a:endParaRPr lang="en-US" b="1" dirty="0" smtClean="0"/>
          </a:p>
          <a:p>
            <a:pPr algn="just"/>
            <a:r>
              <a:rPr lang="en-US" b="1" dirty="0" smtClean="0"/>
              <a:t>http://books.google.co.in/books?id=jIYaD4JMp5c</a:t>
            </a:r>
          </a:p>
          <a:p>
            <a:pPr algn="just"/>
            <a:r>
              <a:rPr lang="en-US" b="1" dirty="0" err="1" smtClean="0"/>
              <a:t>C&amp;pg</a:t>
            </a:r>
            <a:r>
              <a:rPr lang="en-US" b="1" dirty="0" smtClean="0"/>
              <a:t>=PA1&amp;source=</a:t>
            </a:r>
            <a:r>
              <a:rPr lang="en-US" b="1" dirty="0" err="1" smtClean="0"/>
              <a:t>gbs_toc_r&amp;cad</a:t>
            </a:r>
            <a:r>
              <a:rPr lang="en-US" b="1" dirty="0" smtClean="0"/>
              <a:t>=4#v=</a:t>
            </a:r>
            <a:r>
              <a:rPr lang="en-US" b="1" dirty="0" err="1" smtClean="0"/>
              <a:t>onepage</a:t>
            </a:r>
            <a:r>
              <a:rPr lang="en-US" b="1" dirty="0" smtClean="0"/>
              <a:t>&amp;</a:t>
            </a:r>
          </a:p>
          <a:p>
            <a:pPr algn="just"/>
            <a:r>
              <a:rPr lang="en-US" b="1" dirty="0" err="1" smtClean="0"/>
              <a:t>q&amp;f</a:t>
            </a:r>
            <a:r>
              <a:rPr lang="en-US" b="1" dirty="0" smtClean="0"/>
              <a:t>=false </a:t>
            </a:r>
            <a:r>
              <a:rPr lang="en-US" b="1" dirty="0" err="1" smtClean="0"/>
              <a:t>Y.K.Singh</a:t>
            </a:r>
            <a:r>
              <a:rPr lang="en-US" b="1" dirty="0" smtClean="0"/>
              <a:t> book : Teaching of Commerce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000792"/>
          </a:xfrm>
        </p:spPr>
        <p:txBody>
          <a:bodyPr>
            <a:normAutofit fontScale="85000" lnSpcReduction="10000"/>
          </a:bodyPr>
          <a:lstStyle/>
          <a:p>
            <a:pPr algn="just">
              <a:buNone/>
            </a:pPr>
            <a:r>
              <a:rPr lang="en-US" b="1" dirty="0" smtClean="0"/>
              <a:t>Commerce Education</a:t>
            </a:r>
          </a:p>
          <a:p>
            <a:pPr algn="just">
              <a:buNone/>
            </a:pPr>
            <a:r>
              <a:rPr lang="en-IN" dirty="0" smtClean="0"/>
              <a:t>As </a:t>
            </a:r>
            <a:r>
              <a:rPr lang="en-IN" dirty="0"/>
              <a:t>a branch of knowledge, Commerce imparts experience of business world at large in all its manifestations. It prepares its learners for personally fruitful and socially desirable careers in the field of </a:t>
            </a:r>
            <a:r>
              <a:rPr lang="en-IN" dirty="0" smtClean="0"/>
              <a:t>business</a:t>
            </a:r>
          </a:p>
          <a:p>
            <a:pPr algn="just">
              <a:buNone/>
            </a:pPr>
            <a:r>
              <a:rPr lang="en-US" dirty="0" smtClean="0"/>
              <a:t>The </a:t>
            </a:r>
            <a:r>
              <a:rPr lang="en-US" dirty="0"/>
              <a:t>role of education is changing very rapidly due to changes </a:t>
            </a:r>
            <a:r>
              <a:rPr lang="en-US" dirty="0" smtClean="0"/>
              <a:t>in society</a:t>
            </a:r>
            <a:r>
              <a:rPr lang="en-US" dirty="0"/>
              <a:t>. Education is in great demand and technology is </a:t>
            </a:r>
            <a:r>
              <a:rPr lang="en-US" dirty="0" smtClean="0"/>
              <a:t>changing and </a:t>
            </a:r>
            <a:r>
              <a:rPr lang="en-US" dirty="0"/>
              <a:t>so is curriculum. The subject of commerce is skill oriented </a:t>
            </a:r>
            <a:r>
              <a:rPr lang="en-US" dirty="0" smtClean="0"/>
              <a:t>and life </a:t>
            </a:r>
            <a:r>
              <a:rPr lang="en-US" dirty="0"/>
              <a:t>centric in nature. </a:t>
            </a:r>
            <a:endParaRPr lang="en-US" dirty="0" smtClean="0"/>
          </a:p>
          <a:p>
            <a:pPr algn="just">
              <a:buNone/>
            </a:pPr>
            <a:r>
              <a:rPr lang="en-US" dirty="0" smtClean="0"/>
              <a:t>Commerce </a:t>
            </a:r>
            <a:r>
              <a:rPr lang="en-US" dirty="0"/>
              <a:t>curriculum is more relevant because business </a:t>
            </a:r>
            <a:r>
              <a:rPr lang="en-US" dirty="0" smtClean="0"/>
              <a:t>provides maximum </a:t>
            </a:r>
            <a:r>
              <a:rPr lang="en-US" dirty="0"/>
              <a:t>employment opportunities; hence maximum </a:t>
            </a:r>
            <a:r>
              <a:rPr lang="en-US" dirty="0" smtClean="0"/>
              <a:t>exposure and </a:t>
            </a:r>
            <a:r>
              <a:rPr lang="en-US" dirty="0"/>
              <a:t>emphasis must be given for skill acquisition in students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pPr algn="just">
              <a:buNone/>
            </a:pPr>
            <a:r>
              <a:rPr lang="en-IN" dirty="0" err="1"/>
              <a:t>Chesseman</a:t>
            </a:r>
            <a:r>
              <a:rPr lang="en-IN" dirty="0"/>
              <a:t> (1904) defined Commerce Education As: </a:t>
            </a:r>
            <a:endParaRPr lang="en-IN" dirty="0" smtClean="0"/>
          </a:p>
          <a:p>
            <a:pPr algn="just">
              <a:buNone/>
            </a:pPr>
            <a:r>
              <a:rPr lang="en-IN" i="1" dirty="0" smtClean="0"/>
              <a:t>"</a:t>
            </a:r>
            <a:r>
              <a:rPr lang="en-IN" i="1" dirty="0"/>
              <a:t>Commerce education is that form of instruction which both directly and indirectly prepare the business man for his calling." </a:t>
            </a:r>
            <a:endParaRPr lang="en-IN" i="1" dirty="0" smtClean="0"/>
          </a:p>
          <a:p>
            <a:pPr algn="just">
              <a:buNone/>
            </a:pPr>
            <a:endParaRPr lang="en-IN" dirty="0" smtClean="0"/>
          </a:p>
          <a:p>
            <a:pPr algn="just">
              <a:buNone/>
            </a:pPr>
            <a:r>
              <a:rPr lang="en-IN" dirty="0" smtClean="0"/>
              <a:t>Fredrik </a:t>
            </a:r>
            <a:r>
              <a:rPr lang="en-IN" dirty="0"/>
              <a:t>G. Nichols defined Commerce Education As: </a:t>
            </a:r>
            <a:r>
              <a:rPr lang="en-IN" i="1" dirty="0"/>
              <a:t>"Commerce education is a type of training which, while playing its part in the achievement of the general aims of education of any given level, has for its primary objective the preparation of people to enter upon a business career, or having entered upon such a career, to render more efficient service therein and to advance from their present levels of employment to higher levels.”</a:t>
            </a:r>
            <a:endParaRPr lang="en-US" i="1" dirty="0"/>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fontScale="62500" lnSpcReduction="20000"/>
          </a:bodyPr>
          <a:lstStyle/>
          <a:p>
            <a:pPr algn="just"/>
            <a:r>
              <a:rPr lang="en-US" b="1" dirty="0"/>
              <a:t>H</a:t>
            </a:r>
            <a:r>
              <a:rPr lang="en-US" b="1" dirty="0" smtClean="0"/>
              <a:t>istory of commerce education</a:t>
            </a:r>
          </a:p>
          <a:p>
            <a:pPr algn="just"/>
            <a:endParaRPr lang="en-US" b="1" dirty="0" smtClean="0"/>
          </a:p>
          <a:p>
            <a:pPr algn="just"/>
            <a:r>
              <a:rPr lang="en-US" dirty="0" smtClean="0"/>
              <a:t>In </a:t>
            </a:r>
            <a:r>
              <a:rPr lang="en-US" dirty="0"/>
              <a:t>order to define the objectives of commerce education, it may be </a:t>
            </a:r>
            <a:r>
              <a:rPr lang="en-US" dirty="0" smtClean="0"/>
              <a:t>important to go </a:t>
            </a:r>
            <a:r>
              <a:rPr lang="en-US" dirty="0"/>
              <a:t>a little into its history. The origin of commerce education can be traced </a:t>
            </a:r>
            <a:r>
              <a:rPr lang="en-US" dirty="0" smtClean="0"/>
              <a:t>to the </a:t>
            </a:r>
            <a:r>
              <a:rPr lang="en-US" dirty="0"/>
              <a:t>19th century. It started with the teaching of skill based courses of ‘typing’ </a:t>
            </a:r>
            <a:r>
              <a:rPr lang="en-US" dirty="0" smtClean="0"/>
              <a:t>and ‘</a:t>
            </a:r>
            <a:r>
              <a:rPr lang="en-US" dirty="0"/>
              <a:t>book keeping’, to meet the emerging manpower requirements in these areas. </a:t>
            </a:r>
            <a:r>
              <a:rPr lang="en-US" dirty="0" smtClean="0"/>
              <a:t>With  an </a:t>
            </a:r>
            <a:r>
              <a:rPr lang="en-US" dirty="0"/>
              <a:t>increase in commercial activities and expansion of banking, insurance</a:t>
            </a:r>
            <a:r>
              <a:rPr lang="en-US" dirty="0" smtClean="0"/>
              <a:t>, transportation </a:t>
            </a:r>
            <a:r>
              <a:rPr lang="en-US" dirty="0"/>
              <a:t>and other related services, the nature and scope of </a:t>
            </a:r>
            <a:r>
              <a:rPr lang="en-US" dirty="0" smtClean="0"/>
              <a:t>commerce education </a:t>
            </a:r>
            <a:r>
              <a:rPr lang="en-US" dirty="0"/>
              <a:t>changed. </a:t>
            </a:r>
            <a:endParaRPr lang="en-US" dirty="0" smtClean="0"/>
          </a:p>
          <a:p>
            <a:pPr algn="just"/>
            <a:r>
              <a:rPr lang="en-US" dirty="0" smtClean="0"/>
              <a:t>From </a:t>
            </a:r>
            <a:r>
              <a:rPr lang="en-US" dirty="0"/>
              <a:t>a vocational bias in the initial years, the focus </a:t>
            </a:r>
            <a:r>
              <a:rPr lang="en-US" dirty="0" smtClean="0"/>
              <a:t>changed to </a:t>
            </a:r>
            <a:r>
              <a:rPr lang="en-US" dirty="0"/>
              <a:t>providing liberal business education. Some experts even gave different </a:t>
            </a:r>
            <a:r>
              <a:rPr lang="en-US" dirty="0" smtClean="0"/>
              <a:t>objectives for </a:t>
            </a:r>
            <a:r>
              <a:rPr lang="en-US" dirty="0"/>
              <a:t>different stages or levels of education. </a:t>
            </a:r>
          </a:p>
          <a:p>
            <a:pPr algn="just"/>
            <a:r>
              <a:rPr lang="en-US" dirty="0" smtClean="0"/>
              <a:t>Prof</a:t>
            </a:r>
            <a:r>
              <a:rPr lang="en-US" dirty="0"/>
              <a:t>. </a:t>
            </a:r>
            <a:r>
              <a:rPr lang="en-US" dirty="0" err="1" smtClean="0"/>
              <a:t>Dasgupta</a:t>
            </a:r>
            <a:r>
              <a:rPr lang="en-US" dirty="0" smtClean="0"/>
              <a:t> </a:t>
            </a:r>
            <a:r>
              <a:rPr lang="en-US" dirty="0"/>
              <a:t>(1959</a:t>
            </a:r>
            <a:r>
              <a:rPr lang="en-US" dirty="0" smtClean="0"/>
              <a:t>) used </a:t>
            </a:r>
            <a:r>
              <a:rPr lang="en-US" dirty="0"/>
              <a:t>three different expressions to indicate ‘business education’, at three </a:t>
            </a:r>
            <a:r>
              <a:rPr lang="en-US" dirty="0" smtClean="0"/>
              <a:t>different levels</a:t>
            </a:r>
            <a:r>
              <a:rPr lang="en-US" dirty="0"/>
              <a:t>. </a:t>
            </a:r>
            <a:endParaRPr lang="en-US" dirty="0" smtClean="0"/>
          </a:p>
          <a:p>
            <a:pPr algn="just"/>
            <a:r>
              <a:rPr lang="en-US" dirty="0" smtClean="0"/>
              <a:t>At </a:t>
            </a:r>
            <a:r>
              <a:rPr lang="en-US" dirty="0"/>
              <a:t>the junior level (higher secondary stage), it was referred to as ‘</a:t>
            </a:r>
            <a:r>
              <a:rPr lang="en-US" dirty="0" smtClean="0"/>
              <a:t>commercial education</a:t>
            </a:r>
            <a:r>
              <a:rPr lang="en-US" dirty="0"/>
              <a:t>,’ covering specific skills </a:t>
            </a:r>
            <a:r>
              <a:rPr lang="en-US" dirty="0" err="1"/>
              <a:t>programmes</a:t>
            </a:r>
            <a:r>
              <a:rPr lang="en-US" dirty="0"/>
              <a:t>; at the first degree stage, the </a:t>
            </a:r>
            <a:r>
              <a:rPr lang="en-US" dirty="0" smtClean="0"/>
              <a:t>term used </a:t>
            </a:r>
            <a:r>
              <a:rPr lang="en-US" dirty="0"/>
              <a:t>was ‘commerce education’, to cover general stream courses for </a:t>
            </a:r>
            <a:r>
              <a:rPr lang="en-US" dirty="0" smtClean="0"/>
              <a:t>preparing semi </a:t>
            </a:r>
            <a:r>
              <a:rPr lang="en-US" dirty="0"/>
              <a:t>professionals and at ‘post graduation’ level, it was termed as ‘</a:t>
            </a:r>
            <a:r>
              <a:rPr lang="en-US" dirty="0" smtClean="0"/>
              <a:t>Professional Business </a:t>
            </a:r>
            <a:r>
              <a:rPr lang="en-US" dirty="0"/>
              <a:t>Education’, with the aim of preparing experts in specific areas. </a:t>
            </a:r>
            <a:endParaRPr lang="en-US" dirty="0" smtClean="0"/>
          </a:p>
          <a:p>
            <a:pPr algn="just"/>
            <a:r>
              <a:rPr lang="en-US" dirty="0" smtClean="0"/>
              <a:t>In other words</a:t>
            </a:r>
            <a:r>
              <a:rPr lang="en-US" dirty="0"/>
              <a:t>, commerce education, at less than degree level was referred to as ‘</a:t>
            </a:r>
            <a:r>
              <a:rPr lang="en-US" dirty="0" smtClean="0"/>
              <a:t>commercial education</a:t>
            </a:r>
            <a:r>
              <a:rPr lang="en-US" dirty="0"/>
              <a:t>’ or ‘vocational business education</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en-US" dirty="0" smtClean="0"/>
              <a:t>commerce education In India </a:t>
            </a:r>
            <a:endParaRPr lang="en-US" dirty="0"/>
          </a:p>
        </p:txBody>
      </p:sp>
      <p:sp>
        <p:nvSpPr>
          <p:cNvPr id="3" name="Content Placeholder 2"/>
          <p:cNvSpPr>
            <a:spLocks noGrp="1"/>
          </p:cNvSpPr>
          <p:nvPr>
            <p:ph idx="1"/>
          </p:nvPr>
        </p:nvSpPr>
        <p:spPr>
          <a:xfrm>
            <a:off x="457200" y="1000108"/>
            <a:ext cx="8229600" cy="5126055"/>
          </a:xfrm>
        </p:spPr>
        <p:txBody>
          <a:bodyPr>
            <a:normAutofit fontScale="77500" lnSpcReduction="20000"/>
          </a:bodyPr>
          <a:lstStyle/>
          <a:p>
            <a:pPr algn="just">
              <a:buNone/>
            </a:pPr>
            <a:r>
              <a:rPr lang="en-US" dirty="0" smtClean="0"/>
              <a:t>Introduction In India commerce education began in the year 1886 with the establishment of a commercial school in Madras by the Trustees of </a:t>
            </a:r>
            <a:r>
              <a:rPr lang="en-US" dirty="0" err="1" smtClean="0"/>
              <a:t>Pachiyappa's</a:t>
            </a:r>
            <a:r>
              <a:rPr lang="en-US" dirty="0" smtClean="0"/>
              <a:t> charities. The Madras Government by about the same time instituted examination in commerce. A school of commerce was established in Calicut in 1895 by the Government of India.</a:t>
            </a:r>
          </a:p>
          <a:p>
            <a:pPr algn="just">
              <a:buNone/>
            </a:pPr>
            <a:r>
              <a:rPr lang="en-US" dirty="0" smtClean="0"/>
              <a:t> Commerce classes started in Presidency College, Calcutta, in 1903 and later became the Government Commercial Institute. Between 1903 and 1912 commercial institutions came into existence in Bombay and Delhi providing for skill formation in typewriting, short-hand and business methods. Collegiate level education began with the establishment of the </a:t>
            </a:r>
            <a:r>
              <a:rPr lang="en-US" dirty="0" err="1" smtClean="0"/>
              <a:t>Syndenham</a:t>
            </a:r>
            <a:r>
              <a:rPr lang="en-US" dirty="0" smtClean="0"/>
              <a:t> College of Commerce and Economics in Bombay in 1913. </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62500" lnSpcReduction="20000"/>
          </a:bodyPr>
          <a:lstStyle/>
          <a:p>
            <a:pPr algn="just"/>
            <a:r>
              <a:rPr lang="en-US" b="1" dirty="0"/>
              <a:t>Objectives of Commerce </a:t>
            </a:r>
            <a:r>
              <a:rPr lang="en-US" b="1" dirty="0" smtClean="0"/>
              <a:t>Education</a:t>
            </a:r>
          </a:p>
          <a:p>
            <a:pPr algn="just">
              <a:buNone/>
            </a:pPr>
            <a:endParaRPr lang="en-US" b="1" dirty="0"/>
          </a:p>
          <a:p>
            <a:pPr algn="just"/>
            <a:r>
              <a:rPr lang="en-US" dirty="0"/>
              <a:t>• To develop skills such as conceptual skills, technical </a:t>
            </a:r>
            <a:r>
              <a:rPr lang="en-US" dirty="0" smtClean="0"/>
              <a:t>skills and </a:t>
            </a:r>
            <a:r>
              <a:rPr lang="en-US" dirty="0"/>
              <a:t>practical skills in the field of industry, commerce</a:t>
            </a:r>
            <a:r>
              <a:rPr lang="en-US" dirty="0" smtClean="0"/>
              <a:t>, management </a:t>
            </a:r>
            <a:r>
              <a:rPr lang="en-US" dirty="0"/>
              <a:t>and accounting.</a:t>
            </a:r>
          </a:p>
          <a:p>
            <a:pPr algn="just"/>
            <a:r>
              <a:rPr lang="en-US" dirty="0"/>
              <a:t>• To prepare a student for a career in business or to start </a:t>
            </a:r>
            <a:r>
              <a:rPr lang="en-US" dirty="0" smtClean="0"/>
              <a:t>a business </a:t>
            </a:r>
            <a:r>
              <a:rPr lang="en-US" dirty="0"/>
              <a:t>enterprise of his/her own</a:t>
            </a:r>
            <a:r>
              <a:rPr lang="en-US" dirty="0" smtClean="0"/>
              <a:t>. </a:t>
            </a:r>
            <a:endParaRPr lang="en-US" dirty="0"/>
          </a:p>
          <a:p>
            <a:pPr algn="just"/>
            <a:r>
              <a:rPr lang="en-US" dirty="0"/>
              <a:t>• To give each student enough opportunities to </a:t>
            </a:r>
            <a:r>
              <a:rPr lang="en-US" dirty="0" smtClean="0"/>
              <a:t>acquire relevant </a:t>
            </a:r>
            <a:r>
              <a:rPr lang="en-US" dirty="0"/>
              <a:t>knowledge about business and economy.</a:t>
            </a:r>
          </a:p>
          <a:p>
            <a:pPr algn="just"/>
            <a:r>
              <a:rPr lang="en-US" dirty="0"/>
              <a:t>• To </a:t>
            </a:r>
            <a:r>
              <a:rPr lang="en-US" dirty="0" err="1"/>
              <a:t>familiarise</a:t>
            </a:r>
            <a:r>
              <a:rPr lang="en-US" dirty="0"/>
              <a:t> students with current business processes </a:t>
            </a:r>
            <a:r>
              <a:rPr lang="en-US" dirty="0" smtClean="0"/>
              <a:t>and  practices</a:t>
            </a:r>
            <a:r>
              <a:rPr lang="en-US" dirty="0"/>
              <a:t>.</a:t>
            </a:r>
          </a:p>
          <a:p>
            <a:pPr algn="just"/>
            <a:r>
              <a:rPr lang="en-US" dirty="0"/>
              <a:t>• To </a:t>
            </a:r>
            <a:r>
              <a:rPr lang="en-US" dirty="0" err="1"/>
              <a:t>familiarise</a:t>
            </a:r>
            <a:r>
              <a:rPr lang="en-US" dirty="0"/>
              <a:t> students with the </a:t>
            </a:r>
            <a:r>
              <a:rPr lang="en-US" dirty="0" err="1"/>
              <a:t>behaviour</a:t>
            </a:r>
            <a:r>
              <a:rPr lang="en-US" dirty="0"/>
              <a:t> of markets</a:t>
            </a:r>
            <a:r>
              <a:rPr lang="en-US" dirty="0" smtClean="0"/>
              <a:t>, products </a:t>
            </a:r>
            <a:r>
              <a:rPr lang="en-US" dirty="0"/>
              <a:t>as well as finance.</a:t>
            </a:r>
          </a:p>
          <a:p>
            <a:pPr algn="just"/>
            <a:r>
              <a:rPr lang="en-US" dirty="0"/>
              <a:t>• To develop skills in the use of information technology </a:t>
            </a:r>
            <a:r>
              <a:rPr lang="en-US" dirty="0" smtClean="0"/>
              <a:t>for business</a:t>
            </a:r>
            <a:r>
              <a:rPr lang="en-US" dirty="0"/>
              <a:t>.</a:t>
            </a:r>
          </a:p>
          <a:p>
            <a:pPr algn="just"/>
            <a:r>
              <a:rPr lang="en-US" dirty="0"/>
              <a:t>• To develop capability in each student to identify </a:t>
            </a:r>
            <a:r>
              <a:rPr lang="en-US" dirty="0" smtClean="0"/>
              <a:t>business  opportunities, </a:t>
            </a:r>
            <a:r>
              <a:rPr lang="en-US" dirty="0" err="1" smtClean="0"/>
              <a:t>analyse</a:t>
            </a:r>
            <a:r>
              <a:rPr lang="en-US" dirty="0" smtClean="0"/>
              <a:t> their risk-return possibilities and support business development in socially desirable avenues with </a:t>
            </a:r>
            <a:r>
              <a:rPr lang="en-US" dirty="0"/>
              <a:t>strong moral commitment</a:t>
            </a:r>
          </a:p>
          <a:p>
            <a:pPr algn="just"/>
            <a:r>
              <a:rPr lang="en-US" dirty="0"/>
              <a:t>• To develop in students a business attitude and skills to </a:t>
            </a:r>
            <a:r>
              <a:rPr lang="en-US" dirty="0" smtClean="0"/>
              <a:t>be precise </a:t>
            </a:r>
            <a:r>
              <a:rPr lang="en-US" dirty="0"/>
              <a:t>and articulate, considering its ethical side.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929354"/>
          </a:xfrm>
        </p:spPr>
        <p:txBody>
          <a:bodyPr>
            <a:normAutofit fontScale="85000" lnSpcReduction="20000"/>
          </a:bodyPr>
          <a:lstStyle/>
          <a:p>
            <a:pPr algn="just"/>
            <a:r>
              <a:rPr lang="en-US" dirty="0" smtClean="0"/>
              <a:t>To provide </a:t>
            </a:r>
            <a:r>
              <a:rPr lang="en-US" dirty="0"/>
              <a:t>knowledge of principles, practices, procedures, etc. about business</a:t>
            </a:r>
            <a:r>
              <a:rPr lang="en-US" dirty="0" smtClean="0"/>
              <a:t>, trade </a:t>
            </a:r>
            <a:r>
              <a:rPr lang="en-US" dirty="0"/>
              <a:t>and industry and its relationship with the society;</a:t>
            </a:r>
          </a:p>
          <a:p>
            <a:pPr algn="just"/>
            <a:r>
              <a:rPr lang="en-US" dirty="0"/>
              <a:t>T</a:t>
            </a:r>
            <a:r>
              <a:rPr lang="en-US" dirty="0" smtClean="0"/>
              <a:t>o </a:t>
            </a:r>
            <a:r>
              <a:rPr lang="en-US" dirty="0"/>
              <a:t>provide basic knowledge of technological tools including computers and </a:t>
            </a:r>
            <a:r>
              <a:rPr lang="en-US" dirty="0" smtClean="0"/>
              <a:t>its application </a:t>
            </a:r>
            <a:r>
              <a:rPr lang="en-US" dirty="0"/>
              <a:t>in business;</a:t>
            </a:r>
          </a:p>
          <a:p>
            <a:pPr algn="just"/>
            <a:r>
              <a:rPr lang="en-US" dirty="0"/>
              <a:t>T</a:t>
            </a:r>
            <a:r>
              <a:rPr lang="en-US" dirty="0" smtClean="0"/>
              <a:t>o </a:t>
            </a:r>
            <a:r>
              <a:rPr lang="en-US" dirty="0"/>
              <a:t>develop an understanding of the environment in which we live and </a:t>
            </a:r>
            <a:r>
              <a:rPr lang="en-US" dirty="0" smtClean="0"/>
              <a:t>undertake various </a:t>
            </a:r>
            <a:r>
              <a:rPr lang="en-US" dirty="0"/>
              <a:t>activities relating to business;</a:t>
            </a:r>
          </a:p>
          <a:p>
            <a:pPr algn="just"/>
            <a:r>
              <a:rPr lang="en-US" dirty="0"/>
              <a:t>T</a:t>
            </a:r>
            <a:r>
              <a:rPr lang="en-US" dirty="0" smtClean="0"/>
              <a:t>o </a:t>
            </a:r>
            <a:r>
              <a:rPr lang="en-US" dirty="0"/>
              <a:t>develop basic skills needed to undertake different commerce </a:t>
            </a:r>
            <a:r>
              <a:rPr lang="en-US" dirty="0" smtClean="0"/>
              <a:t>related activities</a:t>
            </a:r>
            <a:r>
              <a:rPr lang="en-US" dirty="0"/>
              <a:t>;</a:t>
            </a:r>
          </a:p>
          <a:p>
            <a:pPr algn="just"/>
            <a:r>
              <a:rPr lang="en-US" dirty="0"/>
              <a:t>T</a:t>
            </a:r>
            <a:r>
              <a:rPr lang="en-US" dirty="0" smtClean="0"/>
              <a:t>o </a:t>
            </a:r>
            <a:r>
              <a:rPr lang="en-US" dirty="0"/>
              <a:t>educate learners in different functional areas and develop their </a:t>
            </a:r>
            <a:r>
              <a:rPr lang="en-US" dirty="0" smtClean="0"/>
              <a:t>basic understanding </a:t>
            </a:r>
            <a:r>
              <a:rPr lang="en-US" dirty="0"/>
              <a:t>about the same;</a:t>
            </a:r>
          </a:p>
          <a:p>
            <a:pPr algn="just"/>
            <a:r>
              <a:rPr lang="en-US" dirty="0"/>
              <a:t>T</a:t>
            </a:r>
            <a:r>
              <a:rPr lang="en-US" dirty="0" smtClean="0"/>
              <a:t>o </a:t>
            </a:r>
            <a:r>
              <a:rPr lang="en-US" dirty="0"/>
              <a:t>develop right aptitude and qualities for undertaking business and </a:t>
            </a:r>
            <a:r>
              <a:rPr lang="en-US" dirty="0" smtClean="0"/>
              <a:t>commerce related </a:t>
            </a:r>
            <a:r>
              <a:rPr lang="en-US" dirty="0"/>
              <a:t>activities; and</a:t>
            </a:r>
          </a:p>
          <a:p>
            <a:pPr algn="just"/>
            <a:r>
              <a:rPr lang="en-US" dirty="0"/>
              <a:t>T</a:t>
            </a:r>
            <a:r>
              <a:rPr lang="en-US" dirty="0" smtClean="0"/>
              <a:t>o </a:t>
            </a:r>
            <a:r>
              <a:rPr lang="en-US" dirty="0"/>
              <a:t>encourage </a:t>
            </a:r>
            <a:r>
              <a:rPr lang="en-US" dirty="0" smtClean="0"/>
              <a:t>the </a:t>
            </a:r>
            <a:r>
              <a:rPr lang="en-US" dirty="0"/>
              <a:t>spirit of entrepreneurship and prepare learners to enter </a:t>
            </a:r>
            <a:r>
              <a:rPr lang="en-US" dirty="0" smtClean="0"/>
              <a:t>into a </a:t>
            </a:r>
            <a:r>
              <a:rPr lang="en-US" dirty="0"/>
              <a:t>business career.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a:bodyPr>
          <a:lstStyle/>
          <a:p>
            <a:pPr>
              <a:buNone/>
            </a:pPr>
            <a:r>
              <a:rPr lang="en-US" dirty="0" smtClean="0">
                <a:solidFill>
                  <a:srgbClr val="FF0000"/>
                </a:solidFill>
              </a:rPr>
              <a:t>IMPORTANCE OF COMMERCE EDUCATION </a:t>
            </a:r>
          </a:p>
          <a:p>
            <a:r>
              <a:rPr lang="en-US" dirty="0" smtClean="0"/>
              <a:t>Satisfy Increasing Human Wants Increase our Standard of Living </a:t>
            </a:r>
          </a:p>
          <a:p>
            <a:r>
              <a:rPr lang="en-US" dirty="0" smtClean="0"/>
              <a:t>Links Producers and Consumers </a:t>
            </a:r>
          </a:p>
          <a:p>
            <a:r>
              <a:rPr lang="en-US" dirty="0" smtClean="0"/>
              <a:t>Generates Employment Opportunities </a:t>
            </a:r>
          </a:p>
          <a:p>
            <a:r>
              <a:rPr lang="en-US" dirty="0" smtClean="0"/>
              <a:t>Increases National Income and Wealth</a:t>
            </a:r>
          </a:p>
          <a:p>
            <a:r>
              <a:rPr lang="en-US" dirty="0" smtClean="0"/>
              <a:t>Expansion of aids to Trade</a:t>
            </a:r>
          </a:p>
          <a:p>
            <a:r>
              <a:rPr lang="en-US" dirty="0" smtClean="0"/>
              <a:t> Growth of Industrial Development </a:t>
            </a:r>
          </a:p>
          <a:p>
            <a:r>
              <a:rPr lang="en-US" dirty="0" smtClean="0"/>
              <a:t>Encourages International Trade Helps During Emergencies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229600" cy="4954591"/>
          </a:xfrm>
        </p:spPr>
        <p:txBody>
          <a:bodyPr/>
          <a:lstStyle/>
          <a:p>
            <a:pPr algn="just">
              <a:buNone/>
            </a:pPr>
            <a:r>
              <a:rPr lang="en-US" b="1" dirty="0"/>
              <a:t>Features of Commerce Curriculum</a:t>
            </a:r>
          </a:p>
          <a:p>
            <a:pPr algn="just">
              <a:buNone/>
            </a:pPr>
            <a:r>
              <a:rPr lang="en-US" dirty="0" smtClean="0"/>
              <a:t>Following </a:t>
            </a:r>
            <a:r>
              <a:rPr lang="en-US" dirty="0"/>
              <a:t>are the special features to be considered </a:t>
            </a:r>
            <a:r>
              <a:rPr lang="en-US" dirty="0" smtClean="0"/>
              <a:t>while transacting </a:t>
            </a:r>
            <a:r>
              <a:rPr lang="en-US" dirty="0"/>
              <a:t>commerce curriculum.</a:t>
            </a:r>
          </a:p>
          <a:p>
            <a:pPr algn="just"/>
            <a:r>
              <a:rPr lang="en-US" b="1" dirty="0"/>
              <a:t>Linkage with </a:t>
            </a:r>
            <a:r>
              <a:rPr lang="en-US" b="1" dirty="0" smtClean="0"/>
              <a:t>Industry</a:t>
            </a:r>
          </a:p>
          <a:p>
            <a:pPr algn="just"/>
            <a:r>
              <a:rPr lang="en-US" b="1" dirty="0"/>
              <a:t>Entrepreneurial </a:t>
            </a:r>
            <a:r>
              <a:rPr lang="en-US" b="1" dirty="0" smtClean="0"/>
              <a:t>Values</a:t>
            </a:r>
          </a:p>
          <a:p>
            <a:pPr algn="just"/>
            <a:r>
              <a:rPr lang="en-US" b="1" dirty="0"/>
              <a:t>ICT </a:t>
            </a:r>
            <a:r>
              <a:rPr lang="en-US" b="1" dirty="0" smtClean="0"/>
              <a:t>Enabled</a:t>
            </a:r>
          </a:p>
          <a:p>
            <a:pPr algn="just"/>
            <a:r>
              <a:rPr lang="en-US" b="1" dirty="0"/>
              <a:t>Practical skills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1301</Words>
  <Application>Microsoft Office PowerPoint</Application>
  <PresentationFormat>On-screen Show (4:3)</PresentationFormat>
  <Paragraphs>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Commerce Education </vt:lpstr>
      <vt:lpstr>Slide 2</vt:lpstr>
      <vt:lpstr>Slide 3</vt:lpstr>
      <vt:lpstr>Slide 4</vt:lpstr>
      <vt:lpstr>commerce education In India </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Anil</dc:creator>
  <cp:lastModifiedBy>Anil</cp:lastModifiedBy>
  <cp:revision>8</cp:revision>
  <dcterms:created xsi:type="dcterms:W3CDTF">2019-07-11T13:30:36Z</dcterms:created>
  <dcterms:modified xsi:type="dcterms:W3CDTF">2019-07-12T13:56:34Z</dcterms:modified>
</cp:coreProperties>
</file>